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notesSlides/notesSlide17.xml" ContentType="application/vnd.openxmlformats-officedocument.presentationml.notesSlide+xml"/>
  <Override PartName="/ppt/media/image44.jpg" ContentType="image/jpeg"/>
  <Override PartName="/ppt/media/image45.jpg" ContentType="image/jpeg"/>
  <Override PartName="/ppt/notesSlides/notesSlide18.xml" ContentType="application/vnd.openxmlformats-officedocument.presentationml.notesSlide+xml"/>
  <Override PartName="/ppt/media/image46.jpg" ContentType="image/jpeg"/>
  <Override PartName="/ppt/media/image47.jpg" ContentType="image/jpeg"/>
  <Override PartName="/ppt/notesSlides/notesSlide19.xml" ContentType="application/vnd.openxmlformats-officedocument.presentationml.notesSlide+xml"/>
  <Override PartName="/ppt/media/image48.jpg" ContentType="image/jpeg"/>
  <Override PartName="/ppt/media/image49.jpg" ContentType="image/jpeg"/>
  <Override PartName="/ppt/media/image50.jp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7"/>
  </p:notesMasterIdLst>
  <p:sldIdLst>
    <p:sldId id="271" r:id="rId2"/>
    <p:sldId id="272" r:id="rId3"/>
    <p:sldId id="284" r:id="rId4"/>
    <p:sldId id="267" r:id="rId5"/>
    <p:sldId id="273" r:id="rId6"/>
    <p:sldId id="265" r:id="rId7"/>
    <p:sldId id="263" r:id="rId8"/>
    <p:sldId id="274" r:id="rId9"/>
    <p:sldId id="260" r:id="rId10"/>
    <p:sldId id="275" r:id="rId11"/>
    <p:sldId id="283" r:id="rId12"/>
    <p:sldId id="276" r:id="rId13"/>
    <p:sldId id="277" r:id="rId14"/>
    <p:sldId id="278" r:id="rId15"/>
    <p:sldId id="264" r:id="rId16"/>
    <p:sldId id="279" r:id="rId17"/>
    <p:sldId id="270" r:id="rId18"/>
    <p:sldId id="285" r:id="rId19"/>
    <p:sldId id="259" r:id="rId20"/>
    <p:sldId id="256" r:id="rId21"/>
    <p:sldId id="257" r:id="rId22"/>
    <p:sldId id="258" r:id="rId23"/>
    <p:sldId id="268" r:id="rId24"/>
    <p:sldId id="269" r:id="rId25"/>
    <p:sldId id="286" r:id="rId26"/>
  </p:sldIdLst>
  <p:sldSz cx="11430000" cy="6445250"/>
  <p:notesSz cx="11430000" cy="6445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1" roundtripDataSignature="AMtx7mhI+rwbIalKsJr2us2UHlK45T64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163" y="48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905375" y="483375"/>
            <a:ext cx="7620375" cy="24169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14C127C2-E4CA-B8BA-7F6A-39DB189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>
            <a:extLst>
              <a:ext uri="{FF2B5EF4-FFF2-40B4-BE49-F238E27FC236}">
                <a16:creationId xmlns:a16="http://schemas.microsoft.com/office/drawing/2014/main" id="{B73654F4-70F2-EEEB-B271-E0C4D60F14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>
            <a:extLst>
              <a:ext uri="{FF2B5EF4-FFF2-40B4-BE49-F238E27FC236}">
                <a16:creationId xmlns:a16="http://schemas.microsoft.com/office/drawing/2014/main" id="{3F592528-D050-357E-6244-4ABDEF0536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6526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3020B09-6528-D6A9-85B9-A1530C1F7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953A2423-83F7-A17B-929E-15DA7E7F5B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0B1C0F55-002C-340C-0DC4-BEB0668916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298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37D44AFE-D915-CE53-9D77-5E5926BB6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AFDC03F9-6F8E-943D-60F0-945611669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351C35EB-0923-64B0-193B-666A0EB3EC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69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6F21853D-C7BC-ECB9-8902-6976630CB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E84DE09C-DF6C-A6B1-0B83-8725CAA6C1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4480E2C0-F308-F8E0-AB91-4A8C54156D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9451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9A639511-5BF6-558D-ABB8-897E3C62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440C562D-FB8B-EDD4-B8F4-473FCAB0A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0DD3E094-286F-B663-B7D6-50AE12D42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091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" name="Google Shape;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>
          <a:extLst>
            <a:ext uri="{FF2B5EF4-FFF2-40B4-BE49-F238E27FC236}">
              <a16:creationId xmlns:a16="http://schemas.microsoft.com/office/drawing/2014/main" id="{72E3BB58-7269-0979-4331-3FCAE38D5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:notes">
            <a:extLst>
              <a:ext uri="{FF2B5EF4-FFF2-40B4-BE49-F238E27FC236}">
                <a16:creationId xmlns:a16="http://schemas.microsoft.com/office/drawing/2014/main" id="{C6FBE632-F1B2-8577-A763-CBDCA4F9A2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" name="Google Shape;36;p8:notes">
            <a:extLst>
              <a:ext uri="{FF2B5EF4-FFF2-40B4-BE49-F238E27FC236}">
                <a16:creationId xmlns:a16="http://schemas.microsoft.com/office/drawing/2014/main" id="{80248325-1853-AC07-43E7-BFE8575659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7226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3c9b250f22_0_22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" name="Google Shape;61;g33c9b250f2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" name="Google Shape;3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3c9b250f22_0_2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" name="Google Shape;44;g33c9b250f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400" cy="241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c9b250f22_0_13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g33c9b250f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400" cy="241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E8435918-8057-DD09-C270-15A5080A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>
            <a:extLst>
              <a:ext uri="{FF2B5EF4-FFF2-40B4-BE49-F238E27FC236}">
                <a16:creationId xmlns:a16="http://schemas.microsoft.com/office/drawing/2014/main" id="{9CE66A87-3C01-A674-F54E-2BFA05404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>
            <a:extLst>
              <a:ext uri="{FF2B5EF4-FFF2-40B4-BE49-F238E27FC236}">
                <a16:creationId xmlns:a16="http://schemas.microsoft.com/office/drawing/2014/main" id="{AB6804EE-B0D5-DA8C-4197-9594360C3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418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97660943-AED0-ADBB-A3BB-8A314B725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889F052F-2230-C044-F105-D87410131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5B9F5352-5E46-72B8-DBFA-071D4927DD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460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521B005-A8EB-12B4-D323-0DC33B11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9F12D669-5400-BB5B-7846-429062A8FE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5D5A448C-3941-E789-402A-9550A1576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0863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A6030D73-B9D5-1DB9-1C7B-76A329937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F0159463-8DE8-3086-6E2B-05F02BAD0C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BDFED99E-1E7F-FE5D-02AB-D917F2018D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61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1DEAF18-BF48-0309-3ADF-0CD2A8A77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>
            <a:extLst>
              <a:ext uri="{FF2B5EF4-FFF2-40B4-BE49-F238E27FC236}">
                <a16:creationId xmlns:a16="http://schemas.microsoft.com/office/drawing/2014/main" id="{D0521B2B-4D91-7753-7C8A-80ABFB82E4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:notes">
            <a:extLst>
              <a:ext uri="{FF2B5EF4-FFF2-40B4-BE49-F238E27FC236}">
                <a16:creationId xmlns:a16="http://schemas.microsoft.com/office/drawing/2014/main" id="{0278ABC7-C9A1-1151-A9F1-B4168DD6FE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126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024B7109-FC91-301A-D8CD-1252C076A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B2B3943A-4681-B23D-D0B6-652565192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01D27E38-2ADB-63C9-9BB2-A69CAAF26B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977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6442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>
          <a:extLst>
            <a:ext uri="{FF2B5EF4-FFF2-40B4-BE49-F238E27FC236}">
              <a16:creationId xmlns:a16="http://schemas.microsoft.com/office/drawing/2014/main" id="{CA20F6D0-4B46-A2A8-A058-CC0F7E217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>
            <a:extLst>
              <a:ext uri="{FF2B5EF4-FFF2-40B4-BE49-F238E27FC236}">
                <a16:creationId xmlns:a16="http://schemas.microsoft.com/office/drawing/2014/main" id="{E07F018E-F8E2-6C4A-3E28-4D3144D670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>
            <a:extLst>
              <a:ext uri="{FF2B5EF4-FFF2-40B4-BE49-F238E27FC236}">
                <a16:creationId xmlns:a16="http://schemas.microsoft.com/office/drawing/2014/main" id="{BE899C8F-E287-F458-0505-AC5B5BFC94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586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04255986-094E-0BB5-7ADF-12EA9A079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C68539D9-4549-285C-74B2-B65AD36BE9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816DC457-0872-DEB8-C639-3C39CE3589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8516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57035EE8-27C5-E0EF-CCD8-6ABE023C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>
            <a:extLst>
              <a:ext uri="{FF2B5EF4-FFF2-40B4-BE49-F238E27FC236}">
                <a16:creationId xmlns:a16="http://schemas.microsoft.com/office/drawing/2014/main" id="{F5C02C89-2874-AA84-155C-A65BFBAFD0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3000" y="3061475"/>
            <a:ext cx="9144000" cy="2900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FF13AB6B-0436-45F7-73F3-3D0833D98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571875" y="482600"/>
            <a:ext cx="4286250" cy="24177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30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 txBox="1">
            <a:spLocks noGrp="1"/>
          </p:cNvSpPr>
          <p:nvPr>
            <p:ph type="title"/>
          </p:nvPr>
        </p:nvSpPr>
        <p:spPr>
          <a:xfrm>
            <a:off x="4911128" y="1749425"/>
            <a:ext cx="5151755" cy="5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5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body" idx="1"/>
          </p:nvPr>
        </p:nvSpPr>
        <p:spPr>
          <a:xfrm>
            <a:off x="571500" y="1482407"/>
            <a:ext cx="10287000" cy="425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ftr" idx="11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ldNum" idx="12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4"/>
          <p:cNvSpPr txBox="1">
            <a:spLocks noGrp="1"/>
          </p:cNvSpPr>
          <p:nvPr>
            <p:ph type="title"/>
          </p:nvPr>
        </p:nvSpPr>
        <p:spPr>
          <a:xfrm>
            <a:off x="4911128" y="1749425"/>
            <a:ext cx="5151755" cy="5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5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body" idx="1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2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ftr" idx="11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4911128" y="1749425"/>
            <a:ext cx="5151755" cy="5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35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ftr" idx="11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dt" idx="10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ldNum" idx="12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 txBox="1">
            <a:spLocks noGrp="1"/>
          </p:cNvSpPr>
          <p:nvPr>
            <p:ph type="ftr" idx="11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dt" idx="10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24871" y="2235200"/>
            <a:ext cx="5447665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chemeClr val="bg1"/>
                </a:solidFill>
                <a:latin typeface="Adobe Clean Han"/>
                <a:cs typeface="Adobe Clean H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1796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chemeClr val="bg1"/>
                </a:solidFill>
                <a:latin typeface="Adobe Clean Han"/>
                <a:cs typeface="Adobe Clean H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858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/>
          <p:nvPr/>
        </p:nvSpPr>
        <p:spPr>
          <a:xfrm>
            <a:off x="0" y="0"/>
            <a:ext cx="11430000" cy="6438900"/>
          </a:xfrm>
          <a:custGeom>
            <a:avLst/>
            <a:gdLst/>
            <a:ahLst/>
            <a:cxnLst/>
            <a:rect l="l" t="t" r="r" b="b"/>
            <a:pathLst>
              <a:path w="11430000" h="6438900" extrusionOk="0">
                <a:moveTo>
                  <a:pt x="11430000" y="0"/>
                </a:moveTo>
                <a:lnTo>
                  <a:pt x="0" y="0"/>
                </a:lnTo>
                <a:lnTo>
                  <a:pt x="0" y="6438900"/>
                </a:lnTo>
                <a:lnTo>
                  <a:pt x="11430000" y="6438900"/>
                </a:lnTo>
                <a:lnTo>
                  <a:pt x="11430000" y="0"/>
                </a:lnTo>
                <a:close/>
              </a:path>
            </a:pathLst>
          </a:custGeom>
          <a:solidFill>
            <a:srgbClr val="0F0C3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1"/>
          <p:cNvSpPr txBox="1">
            <a:spLocks noGrp="1"/>
          </p:cNvSpPr>
          <p:nvPr>
            <p:ph type="title"/>
          </p:nvPr>
        </p:nvSpPr>
        <p:spPr>
          <a:xfrm>
            <a:off x="4911128" y="1749425"/>
            <a:ext cx="5151755" cy="539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3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body" idx="1"/>
          </p:nvPr>
        </p:nvSpPr>
        <p:spPr>
          <a:xfrm>
            <a:off x="571500" y="1482407"/>
            <a:ext cx="10287000" cy="4253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dt" idx="10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ldNum" idx="12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253"/>
            <a:ext cx="4286250" cy="6438900"/>
            <a:chOff x="7143750" y="253"/>
            <a:chExt cx="428625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0244" y="5926073"/>
              <a:ext cx="1754504" cy="4191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xfrm>
            <a:off x="624871" y="2235200"/>
            <a:ext cx="5447665" cy="1096454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자바</a:t>
            </a:r>
            <a:r>
              <a:rPr spc="-95" dirty="0"/>
              <a:t> </a:t>
            </a:r>
            <a:r>
              <a:rPr dirty="0"/>
              <a:t>스크립트와</a:t>
            </a:r>
            <a:r>
              <a:rPr spc="-95" dirty="0"/>
              <a:t> </a:t>
            </a:r>
            <a:r>
              <a:rPr dirty="0"/>
              <a:t>블록체인</a:t>
            </a:r>
            <a:r>
              <a:rPr spc="-95" dirty="0"/>
              <a:t> </a:t>
            </a:r>
            <a:r>
              <a:rPr spc="-25" dirty="0"/>
              <a:t>기반 </a:t>
            </a:r>
            <a:r>
              <a:rPr dirty="0" err="1"/>
              <a:t>얏지게임</a:t>
            </a:r>
            <a:r>
              <a:rPr spc="-95" dirty="0"/>
              <a:t> </a:t>
            </a:r>
            <a:r>
              <a:rPr spc="-25" dirty="0" err="1"/>
              <a:t>만들기</a:t>
            </a:r>
            <a:r>
              <a:rPr lang="en-US" spc="-25" dirty="0"/>
              <a:t>(1.1</a:t>
            </a:r>
            <a:r>
              <a:rPr lang="ko-KR" altLang="en-US" spc="-25" dirty="0"/>
              <a:t>버전</a:t>
            </a:r>
            <a:r>
              <a:rPr lang="en-US" spc="-25" dirty="0"/>
              <a:t>)</a:t>
            </a:r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624876" y="3509873"/>
            <a:ext cx="5751830" cy="2802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38400"/>
              </a:lnSpc>
              <a:spcBef>
                <a:spcPts val="90"/>
              </a:spcBef>
            </a:pPr>
            <a:r>
              <a:rPr lang="ko-KR" altLang="en-US" sz="1400" dirty="0">
                <a:solidFill>
                  <a:schemeClr val="bg1"/>
                </a:solidFill>
                <a:latin typeface="Trebuchet MS"/>
                <a:cs typeface="Trebuchet MS"/>
              </a:rPr>
              <a:t>팀원</a:t>
            </a:r>
            <a:r>
              <a:rPr lang="en-US" altLang="ko-KR" sz="1400" dirty="0">
                <a:solidFill>
                  <a:schemeClr val="bg1"/>
                </a:solidFill>
                <a:latin typeface="Trebuchet MS"/>
                <a:cs typeface="Trebuchet MS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Trebuchet MS"/>
                <a:cs typeface="Trebuchet MS"/>
              </a:rPr>
              <a:t>서영민</a:t>
            </a:r>
            <a:r>
              <a:rPr lang="en-US" altLang="ko-KR" sz="1400" dirty="0">
                <a:solidFill>
                  <a:schemeClr val="bg1"/>
                </a:solidFill>
                <a:latin typeface="Trebuchet MS"/>
                <a:cs typeface="Trebuchet MS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Trebuchet MS"/>
                <a:cs typeface="Trebuchet MS"/>
              </a:rPr>
              <a:t>고지원</a:t>
            </a:r>
            <a:r>
              <a:rPr lang="en-US" altLang="ko-KR" sz="1400" dirty="0">
                <a:solidFill>
                  <a:schemeClr val="bg1"/>
                </a:solidFill>
                <a:latin typeface="Trebuchet MS"/>
                <a:cs typeface="Trebuchet MS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Trebuchet MS"/>
                <a:cs typeface="Trebuchet MS"/>
              </a:rPr>
              <a:t>이동기</a:t>
            </a:r>
            <a:endParaRPr sz="1400" dirty="0">
              <a:solidFill>
                <a:schemeClr val="bg1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76800983-9876-3560-D184-DC595AA6C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;p7">
            <a:extLst>
              <a:ext uri="{FF2B5EF4-FFF2-40B4-BE49-F238E27FC236}">
                <a16:creationId xmlns:a16="http://schemas.microsoft.com/office/drawing/2014/main" id="{AC07F403-36F7-A4F7-1DAC-5E4BD6AEE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2" y="551425"/>
            <a:ext cx="10890853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메타마스크 계정 연동</a:t>
            </a:r>
            <a:r>
              <a:rPr lang="en-US" altLang="ko-KR" dirty="0"/>
              <a:t>, </a:t>
            </a:r>
            <a:r>
              <a:rPr lang="ko-KR" altLang="en-US" dirty="0"/>
              <a:t>토큰 획득 자동화</a:t>
            </a:r>
            <a:endParaRPr dirty="0"/>
          </a:p>
        </p:txBody>
      </p:sp>
      <p:sp>
        <p:nvSpPr>
          <p:cNvPr id="10" name="Google Shape;136;p8">
            <a:extLst>
              <a:ext uri="{FF2B5EF4-FFF2-40B4-BE49-F238E27FC236}">
                <a16:creationId xmlns:a16="http://schemas.microsoft.com/office/drawing/2014/main" id="{6D4D900C-ACDF-F5C0-BE2D-CFC295D851A7}"/>
              </a:ext>
            </a:extLst>
          </p:cNvPr>
          <p:cNvSpPr txBox="1"/>
          <p:nvPr/>
        </p:nvSpPr>
        <p:spPr>
          <a:xfrm>
            <a:off x="7133534" y="1720840"/>
            <a:ext cx="3849800" cy="1093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DB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에 저장된 계정을 로그인한 이후 상점에 들어가면 계정이 자동으로 연결되고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, GTN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획득을 누를 경우 메타마스크에서 수동으로 토큰을 가져오지 않아도 자동으로 계정에 토큰이 추가됩니다</a:t>
            </a:r>
            <a:endParaRPr lang="en-US" altLang="ko-KR" dirty="0">
              <a:solidFill>
                <a:srgbClr val="D9E1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4D1364-C5BE-1424-AB52-3C595C08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48" y="1421791"/>
            <a:ext cx="5549660" cy="439953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B3AE282-A738-7D93-7810-38A698596BC9}"/>
              </a:ext>
            </a:extLst>
          </p:cNvPr>
          <p:cNvCxnSpPr/>
          <p:nvPr/>
        </p:nvCxnSpPr>
        <p:spPr>
          <a:xfrm>
            <a:off x="4313208" y="3128513"/>
            <a:ext cx="810883" cy="15930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C456FB8-FD94-82A0-7246-CAA7FA707A60}"/>
              </a:ext>
            </a:extLst>
          </p:cNvPr>
          <p:cNvCxnSpPr/>
          <p:nvPr/>
        </p:nvCxnSpPr>
        <p:spPr>
          <a:xfrm>
            <a:off x="5124091" y="5083834"/>
            <a:ext cx="132271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592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521CDF03-9495-E488-45E0-093D8E3C7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AD7D69E1-9878-DB98-E36F-07091DF8AD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63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/>
              <a:t>아이템 구매</a:t>
            </a:r>
            <a:r>
              <a:rPr lang="en-US" altLang="ko-KR" sz="4000" dirty="0"/>
              <a:t>(</a:t>
            </a:r>
            <a:r>
              <a:rPr lang="ko-KR" altLang="en-US" sz="4000" dirty="0"/>
              <a:t>보안</a:t>
            </a:r>
            <a:r>
              <a:rPr lang="en-US" altLang="ko-KR" sz="4000" dirty="0"/>
              <a:t>)</a:t>
            </a:r>
            <a:endParaRPr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96FC1-DEF7-58B4-9ED2-637AD7A68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972" y="1570007"/>
            <a:ext cx="4662787" cy="4117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4C70572-003D-7675-0869-555B6CE0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79" y="1570007"/>
            <a:ext cx="4323098" cy="39777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433348-8C5D-4D5A-EC0F-F3901E5C4614}"/>
              </a:ext>
            </a:extLst>
          </p:cNvPr>
          <p:cNvSpPr txBox="1"/>
          <p:nvPr/>
        </p:nvSpPr>
        <p:spPr>
          <a:xfrm>
            <a:off x="1069677" y="5687754"/>
            <a:ext cx="30249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컨트랙트</a:t>
            </a:r>
            <a:r>
              <a:rPr lang="ko-KR" altLang="en-US" dirty="0">
                <a:solidFill>
                  <a:schemeClr val="bg1"/>
                </a:solidFill>
              </a:rPr>
              <a:t> 가격과 아이템의 가격이 다르다</a:t>
            </a:r>
            <a:r>
              <a:rPr lang="en-US" altLang="ko-KR" dirty="0">
                <a:solidFill>
                  <a:schemeClr val="bg1"/>
                </a:solidFill>
              </a:rPr>
              <a:t>? -&gt; (</a:t>
            </a:r>
            <a:r>
              <a:rPr lang="ko-KR" altLang="en-US" dirty="0">
                <a:solidFill>
                  <a:schemeClr val="bg1"/>
                </a:solidFill>
              </a:rPr>
              <a:t>오류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발생</a:t>
            </a:r>
            <a:r>
              <a:rPr lang="en-US" altLang="ko-KR" dirty="0">
                <a:solidFill>
                  <a:schemeClr val="bg1"/>
                </a:solidFill>
              </a:rPr>
              <a:t>!)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784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236E2517-1315-5D97-3F03-59A48AA8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9BDAAFA5-F121-ED38-37DC-56B2718470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주사위 만들기 </a:t>
            </a:r>
            <a:r>
              <a:rPr lang="en-US" altLang="ko-KR" dirty="0"/>
              <a:t>1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85A26-DAE8-3E82-9F40-F08288D4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88" y="1168314"/>
            <a:ext cx="2792786" cy="2095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E5DD02-627F-0ABC-E1D6-DFAFC200D433}"/>
              </a:ext>
            </a:extLst>
          </p:cNvPr>
          <p:cNvSpPr txBox="1"/>
          <p:nvPr/>
        </p:nvSpPr>
        <p:spPr>
          <a:xfrm>
            <a:off x="517860" y="3358270"/>
            <a:ext cx="3164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우선 각진 정육면체모양의 주사위가 아닌 둥근 모양의 주사위를 만들기 위한 사전작업으로 파라미터를 지정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091288-E613-D9A4-0211-ABA313683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864" y="2022897"/>
            <a:ext cx="6740808" cy="23738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38AA3B-F911-6763-E9C4-316C9346A8B3}"/>
              </a:ext>
            </a:extLst>
          </p:cNvPr>
          <p:cNvSpPr txBox="1"/>
          <p:nvPr/>
        </p:nvSpPr>
        <p:spPr>
          <a:xfrm>
            <a:off x="3094008" y="4396719"/>
            <a:ext cx="3860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모델을 구성하는 기본단위인 정점을 활용하여 </a:t>
            </a:r>
            <a:r>
              <a:rPr lang="ko-KR" altLang="en-US" dirty="0" err="1">
                <a:solidFill>
                  <a:schemeClr val="bg1"/>
                </a:solidFill>
              </a:rPr>
              <a:t>서브큐브의</a:t>
            </a:r>
            <a:r>
              <a:rPr lang="ko-KR" altLang="en-US" dirty="0">
                <a:solidFill>
                  <a:schemeClr val="bg1"/>
                </a:solidFill>
              </a:rPr>
              <a:t> 중심을 계산하는 과정에서 정점의 위치를 활용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모든 정점을 </a:t>
            </a:r>
            <a:r>
              <a:rPr lang="en-US" altLang="ko-KR" dirty="0">
                <a:solidFill>
                  <a:schemeClr val="bg1"/>
                </a:solidFill>
              </a:rPr>
              <a:t>1,-1,0</a:t>
            </a:r>
            <a:r>
              <a:rPr lang="ko-KR" altLang="en-US" dirty="0">
                <a:solidFill>
                  <a:schemeClr val="bg1"/>
                </a:solidFill>
              </a:rPr>
              <a:t>으로 변환하여</a:t>
            </a:r>
            <a:r>
              <a:rPr lang="en-US" altLang="ko-KR" dirty="0">
                <a:solidFill>
                  <a:schemeClr val="bg1"/>
                </a:solidFill>
              </a:rPr>
              <a:t> -&gt;</a:t>
            </a:r>
            <a:r>
              <a:rPr lang="en-US" altLang="ko-KR" dirty="0" err="1">
                <a:solidFill>
                  <a:schemeClr val="bg1"/>
                </a:solidFill>
              </a:rPr>
              <a:t>math.sign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 핑크색 점으로 모든 정점을 이동한 뒤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const addition = new THREE.Vector3().</a:t>
            </a:r>
            <a:r>
              <a:rPr lang="en-US" altLang="ko-KR" dirty="0" err="1">
                <a:solidFill>
                  <a:schemeClr val="bg1"/>
                </a:solidFill>
              </a:rPr>
              <a:t>subVectors</a:t>
            </a:r>
            <a:r>
              <a:rPr lang="en-US" altLang="ko-KR" dirty="0">
                <a:solidFill>
                  <a:schemeClr val="bg1"/>
                </a:solidFill>
              </a:rPr>
              <a:t>(position, </a:t>
            </a:r>
            <a:r>
              <a:rPr lang="en-US" altLang="ko-KR" dirty="0" err="1">
                <a:solidFill>
                  <a:schemeClr val="bg1"/>
                </a:solidFill>
              </a:rPr>
              <a:t>subCube</a:t>
            </a:r>
            <a:r>
              <a:rPr lang="en-US" altLang="ko-KR" dirty="0">
                <a:solidFill>
                  <a:schemeClr val="bg1"/>
                </a:solidFill>
              </a:rPr>
              <a:t>); </a:t>
            </a:r>
            <a:r>
              <a:rPr lang="ko-KR" altLang="en-US" dirty="0">
                <a:solidFill>
                  <a:schemeClr val="bg1"/>
                </a:solidFill>
              </a:rPr>
              <a:t>를 이용해 널리 퍼트리기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47E41F7-7E6E-52F8-10F6-F05F30FE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3864" y="530714"/>
            <a:ext cx="6939490" cy="14803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B687E05-4208-D895-A2C0-1E886B599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04" y="4605984"/>
            <a:ext cx="1703818" cy="12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E3F85E1A-C083-763C-6C3C-511B9C180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E35386F9-6EDB-C418-93B0-6EA9422F55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주사위 만들기 </a:t>
            </a:r>
            <a:r>
              <a:rPr lang="en-US" altLang="ko-KR" dirty="0"/>
              <a:t>2(</a:t>
            </a:r>
            <a:r>
              <a:rPr lang="ko-KR" altLang="en-US" dirty="0"/>
              <a:t>둥근 정육면체 만들기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773A592-F50D-0A7E-4238-1C07246C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2" y="1074150"/>
            <a:ext cx="4847079" cy="4955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D492FA-DA11-574F-35DE-C8016085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527" y="2047178"/>
            <a:ext cx="3286584" cy="2695951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2CDD03B7-4CB0-2BBD-2CA2-8D37DD1B8139}"/>
              </a:ext>
            </a:extLst>
          </p:cNvPr>
          <p:cNvSpPr/>
          <p:nvPr/>
        </p:nvSpPr>
        <p:spPr>
          <a:xfrm>
            <a:off x="5715000" y="2741801"/>
            <a:ext cx="1604514" cy="9201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356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170A0C23-0878-B965-0E8F-2A9C29E7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584D0266-2908-E437-EF2C-3475A8D262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주사위 만들기 </a:t>
            </a:r>
            <a:r>
              <a:rPr lang="en-US" altLang="ko-KR" dirty="0"/>
              <a:t>3(</a:t>
            </a:r>
            <a:r>
              <a:rPr lang="ko-KR" altLang="en-US" dirty="0"/>
              <a:t>주사위 </a:t>
            </a:r>
            <a:r>
              <a:rPr lang="ko-KR" altLang="en-US" dirty="0" err="1"/>
              <a:t>눈금만들기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293F4F-2B73-0932-2A37-AAB4160E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08" y="1173192"/>
            <a:ext cx="5699185" cy="391438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BBBA5E7-B69C-80BD-3E26-1013D9B94CDF}"/>
              </a:ext>
            </a:extLst>
          </p:cNvPr>
          <p:cNvSpPr/>
          <p:nvPr/>
        </p:nvSpPr>
        <p:spPr>
          <a:xfrm>
            <a:off x="6579079" y="2582174"/>
            <a:ext cx="1731034" cy="7821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A73E0-650F-2D10-77CD-221F0E7B0CC1}"/>
              </a:ext>
            </a:extLst>
          </p:cNvPr>
          <p:cNvSpPr txBox="1"/>
          <p:nvPr/>
        </p:nvSpPr>
        <p:spPr>
          <a:xfrm>
            <a:off x="6498566" y="3973018"/>
            <a:ext cx="3341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이제 주사위 눈금을 만들어보자 </a:t>
            </a:r>
            <a:r>
              <a:rPr lang="en-US" altLang="ko-KR" dirty="0">
                <a:solidFill>
                  <a:schemeClr val="bg1"/>
                </a:solidFill>
              </a:rPr>
              <a:t>cos</a:t>
            </a:r>
            <a:r>
              <a:rPr lang="ko-KR" altLang="en-US" dirty="0">
                <a:solidFill>
                  <a:schemeClr val="bg1"/>
                </a:solidFill>
              </a:rPr>
              <a:t>함수를 이용해서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축의 범위를 </a:t>
            </a:r>
            <a:r>
              <a:rPr lang="en-US" altLang="ko-KR" dirty="0">
                <a:solidFill>
                  <a:schemeClr val="bg1"/>
                </a:solidFill>
              </a:rPr>
              <a:t>-1</a:t>
            </a:r>
            <a:r>
              <a:rPr lang="ko-KR" altLang="en-US" dirty="0">
                <a:solidFill>
                  <a:schemeClr val="bg1"/>
                </a:solidFill>
              </a:rPr>
              <a:t>과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로 조정하여 각 점의 위치를 적용시키면 된다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8ECBAF2-8E58-C114-7716-AF2345981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42" y="1869057"/>
            <a:ext cx="1790949" cy="172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4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02FC1EF6-B767-F446-1633-8E58C35AB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F3DA1AB7-B577-5F33-045E-0AA361F42F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맵디자인</a:t>
            </a:r>
            <a:r>
              <a:rPr lang="ko-KR" altLang="en-US" dirty="0"/>
              <a:t> 제작</a:t>
            </a:r>
            <a:r>
              <a:rPr lang="en-US" altLang="ko-KR" dirty="0"/>
              <a:t>&amp;</a:t>
            </a:r>
            <a:r>
              <a:rPr lang="ko-KR" altLang="en-US" dirty="0"/>
              <a:t>적용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37E08D-74F7-AF84-D10E-5B293D9E6309}"/>
              </a:ext>
            </a:extLst>
          </p:cNvPr>
          <p:cNvSpPr txBox="1"/>
          <p:nvPr/>
        </p:nvSpPr>
        <p:spPr>
          <a:xfrm>
            <a:off x="724619" y="1495245"/>
            <a:ext cx="499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Blender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사용하여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맵을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제작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386529-B947-8408-9EA9-33731547A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9" y="1810870"/>
            <a:ext cx="4008406" cy="2629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22C213-65D2-2103-4A29-7D7A7393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885" y="1803022"/>
            <a:ext cx="1420867" cy="14632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6308BE-BBA4-1E99-C85B-A9F1D1F2A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885" y="3274139"/>
            <a:ext cx="1496869" cy="11657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F207AD-5345-D063-DC44-60A741DD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79" y="4447743"/>
            <a:ext cx="1754504" cy="17007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53EA449-449E-B9D8-E2BF-9C83D6BEE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2557" y="4447743"/>
            <a:ext cx="1754504" cy="16380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B577C7-9172-E5C2-0775-2FD0CD784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5259" y="2035833"/>
            <a:ext cx="3224368" cy="3473571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2E2DC035-E435-76E4-1E95-35F033A97730}"/>
              </a:ext>
            </a:extLst>
          </p:cNvPr>
          <p:cNvSpPr/>
          <p:nvPr/>
        </p:nvSpPr>
        <p:spPr>
          <a:xfrm>
            <a:off x="6227787" y="3640347"/>
            <a:ext cx="1144438" cy="724619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87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56701E3A-AF5D-C11F-FA18-B7BA703E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B8D315CB-69A7-CA8F-D9A9-60DEDE56DE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주사위 윗면 인식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206E1-8D1A-4B9A-841C-C99FE7A34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79" y="1212085"/>
            <a:ext cx="6931510" cy="45718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F76D8A-0E5A-B3A2-4198-F4D5CEBA26C0}"/>
              </a:ext>
            </a:extLst>
          </p:cNvPr>
          <p:cNvSpPr txBox="1"/>
          <p:nvPr/>
        </p:nvSpPr>
        <p:spPr>
          <a:xfrm>
            <a:off x="7873042" y="1334219"/>
            <a:ext cx="19091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기본값</a:t>
            </a:r>
            <a:r>
              <a:rPr lang="en-US" altLang="ko-KR" dirty="0">
                <a:solidFill>
                  <a:schemeClr val="bg1"/>
                </a:solidFill>
              </a:rPr>
              <a:t>:1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주사위의 회전각이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축의 </a:t>
            </a:r>
            <a:r>
              <a:rPr lang="en-US" altLang="ko-KR" dirty="0">
                <a:solidFill>
                  <a:schemeClr val="bg1"/>
                </a:solidFill>
              </a:rPr>
              <a:t>90</a:t>
            </a:r>
            <a:r>
              <a:rPr lang="ko-KR" altLang="en-US" dirty="0">
                <a:solidFill>
                  <a:schemeClr val="bg1"/>
                </a:solidFill>
              </a:rPr>
              <a:t>도에 가까우면</a:t>
            </a:r>
            <a:r>
              <a:rPr lang="en-US" altLang="ko-KR" dirty="0">
                <a:solidFill>
                  <a:schemeClr val="bg1"/>
                </a:solidFill>
              </a:rPr>
              <a:t>?: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4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주사위의 회전각이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축의 </a:t>
            </a:r>
            <a:r>
              <a:rPr lang="en-US" altLang="ko-KR" dirty="0">
                <a:solidFill>
                  <a:schemeClr val="bg1"/>
                </a:solidFill>
              </a:rPr>
              <a:t>-90</a:t>
            </a:r>
            <a:r>
              <a:rPr lang="ko-KR" altLang="en-US" dirty="0">
                <a:solidFill>
                  <a:schemeClr val="bg1"/>
                </a:solidFill>
              </a:rPr>
              <a:t>도에 가까우면</a:t>
            </a:r>
            <a:r>
              <a:rPr lang="en-US" altLang="ko-KR" dirty="0">
                <a:solidFill>
                  <a:schemeClr val="bg1"/>
                </a:solidFill>
              </a:rPr>
              <a:t>?: 3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주사위의 회전각이 </a:t>
            </a:r>
            <a:r>
              <a:rPr lang="en-US" altLang="ko-KR" dirty="0">
                <a:solidFill>
                  <a:schemeClr val="bg1"/>
                </a:solidFill>
              </a:rPr>
              <a:t>x</a:t>
            </a:r>
            <a:r>
              <a:rPr lang="ko-KR" altLang="en-US" dirty="0">
                <a:solidFill>
                  <a:schemeClr val="bg1"/>
                </a:solidFill>
              </a:rPr>
              <a:t>축의 </a:t>
            </a:r>
            <a:r>
              <a:rPr lang="en-US" altLang="ko-KR" dirty="0">
                <a:solidFill>
                  <a:schemeClr val="bg1"/>
                </a:solidFill>
              </a:rPr>
              <a:t>180</a:t>
            </a:r>
            <a:r>
              <a:rPr lang="ko-KR" altLang="en-US" dirty="0">
                <a:solidFill>
                  <a:schemeClr val="bg1"/>
                </a:solidFill>
              </a:rPr>
              <a:t>도에 가까우면</a:t>
            </a:r>
            <a:r>
              <a:rPr lang="en-US" altLang="ko-KR" dirty="0">
                <a:solidFill>
                  <a:schemeClr val="bg1"/>
                </a:solidFill>
              </a:rPr>
              <a:t>? : 6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주사위의 회전각이 </a:t>
            </a:r>
            <a:r>
              <a:rPr lang="en-US" altLang="ko-KR" dirty="0">
                <a:solidFill>
                  <a:schemeClr val="bg1"/>
                </a:solidFill>
              </a:rPr>
              <a:t>z</a:t>
            </a:r>
            <a:r>
              <a:rPr lang="ko-KR" altLang="en-US" dirty="0">
                <a:solidFill>
                  <a:schemeClr val="bg1"/>
                </a:solidFill>
              </a:rPr>
              <a:t>축의 </a:t>
            </a:r>
            <a:r>
              <a:rPr lang="en-US" altLang="ko-KR" dirty="0">
                <a:solidFill>
                  <a:schemeClr val="bg1"/>
                </a:solidFill>
              </a:rPr>
              <a:t>90</a:t>
            </a:r>
            <a:r>
              <a:rPr lang="ko-KR" altLang="en-US" dirty="0">
                <a:solidFill>
                  <a:schemeClr val="bg1"/>
                </a:solidFill>
              </a:rPr>
              <a:t>도에 가까우면</a:t>
            </a:r>
            <a:r>
              <a:rPr lang="en-US" altLang="ko-KR" dirty="0">
                <a:solidFill>
                  <a:schemeClr val="bg1"/>
                </a:solidFill>
              </a:rPr>
              <a:t>? : 2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주사위의 회전각이 </a:t>
            </a:r>
            <a:r>
              <a:rPr lang="en-US" altLang="ko-KR" dirty="0">
                <a:solidFill>
                  <a:schemeClr val="bg1"/>
                </a:solidFill>
              </a:rPr>
              <a:t>z</a:t>
            </a:r>
            <a:r>
              <a:rPr lang="ko-KR" altLang="en-US" dirty="0">
                <a:solidFill>
                  <a:schemeClr val="bg1"/>
                </a:solidFill>
              </a:rPr>
              <a:t>축의 </a:t>
            </a:r>
            <a:r>
              <a:rPr lang="en-US" altLang="ko-KR" dirty="0">
                <a:solidFill>
                  <a:schemeClr val="bg1"/>
                </a:solidFill>
              </a:rPr>
              <a:t>-90</a:t>
            </a:r>
            <a:r>
              <a:rPr lang="ko-KR" altLang="en-US" dirty="0">
                <a:solidFill>
                  <a:schemeClr val="bg1"/>
                </a:solidFill>
              </a:rPr>
              <a:t>도에 가까우면</a:t>
            </a:r>
            <a:r>
              <a:rPr lang="en-US" altLang="ko-KR" dirty="0">
                <a:solidFill>
                  <a:schemeClr val="bg1"/>
                </a:solidFill>
              </a:rPr>
              <a:t>? : 5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287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Scoreboard </a:t>
            </a:r>
            <a:r>
              <a:rPr lang="ko-KR" altLang="en-US" dirty="0"/>
              <a:t>연동 </a:t>
            </a:r>
            <a:endParaRPr dirty="0"/>
          </a:p>
        </p:txBody>
      </p:sp>
      <p:sp>
        <p:nvSpPr>
          <p:cNvPr id="39" name="Google Shape;39;p8"/>
          <p:cNvSpPr txBox="1"/>
          <p:nvPr/>
        </p:nvSpPr>
        <p:spPr>
          <a:xfrm>
            <a:off x="619474" y="1366850"/>
            <a:ext cx="10566000" cy="44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Three.js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에서 주사위의 값을 </a:t>
            </a:r>
            <a:r>
              <a:rPr lang="en-US" alt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localstorage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에 저장 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-&gt; </a:t>
            </a:r>
            <a:r>
              <a:rPr lang="en-US" alt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js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파일에서 저장된 주사위의 값을 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import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하여 점수판에 등록 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-&gt;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점수판이 모두 채워지면 게임종료 </a:t>
            </a:r>
            <a:r>
              <a:rPr lang="ko-KR" altLang="en-US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안내메세지와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함께 승패가 결정되고 게임종료</a:t>
            </a:r>
            <a:endParaRPr sz="14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그림 2" descr="텍스트, 스크린샷, 소프트웨어이(가) 표시된 사진">
            <a:extLst>
              <a:ext uri="{FF2B5EF4-FFF2-40B4-BE49-F238E27FC236}">
                <a16:creationId xmlns:a16="http://schemas.microsoft.com/office/drawing/2014/main" id="{AD859D65-D0F6-B698-62C9-D0F900DB3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193" y="1730423"/>
            <a:ext cx="4953764" cy="4630852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EE4B0E-B4F3-C637-B06F-2EAB578B6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94" y="1937943"/>
            <a:ext cx="4199387" cy="421581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>
          <a:extLst>
            <a:ext uri="{FF2B5EF4-FFF2-40B4-BE49-F238E27FC236}">
              <a16:creationId xmlns:a16="http://schemas.microsoft.com/office/drawing/2014/main" id="{6B2704ED-21D0-0372-781C-2E71065F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>
            <a:extLst>
              <a:ext uri="{FF2B5EF4-FFF2-40B4-BE49-F238E27FC236}">
                <a16:creationId xmlns:a16="http://schemas.microsoft.com/office/drawing/2014/main" id="{3BE536AB-EFF8-94E4-13D0-B7FA291FC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게임 끝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790A50-CA5D-792E-F7E9-94277E9D8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0" y="1500996"/>
            <a:ext cx="3759904" cy="36409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5B74C3-A3CA-6A42-F3A7-3744F04CC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07" y="1500996"/>
            <a:ext cx="4646762" cy="36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7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3c9b250f22_0_22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주요 솔리디티 함수 소개 </a:t>
            </a:r>
            <a:endParaRPr/>
          </a:p>
        </p:txBody>
      </p:sp>
      <p:sp>
        <p:nvSpPr>
          <p:cNvPr id="64" name="Google Shape;64;g33c9b250f22_0_22"/>
          <p:cNvSpPr txBox="1"/>
          <p:nvPr/>
        </p:nvSpPr>
        <p:spPr>
          <a:xfrm>
            <a:off x="619475" y="1366850"/>
            <a:ext cx="104817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컨트랙트가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배포될 때, GTN 토큰의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컨트랙트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주소, 즉 Tokrnmaker1.sol을 배포할 때 나오는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컨트랙트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주소를 받아서 GTN 토큰과 연결하게 했습니다.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buyNFT에서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gtnToken을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통해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NFT를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구매할 수 있도록 설정했습니다. NFT 상점에서 판매 중인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NFT를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조회할 수 있는 기능은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getNFTsForSale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함수, 사용자가 보유하고 있는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NFT를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확인하는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getOwnedNFTs도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정의했습니다</a:t>
            </a:r>
            <a:endParaRPr sz="14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g33c9b250f2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75" y="2570650"/>
            <a:ext cx="7038624" cy="33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3c9b250f22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100" y="3925225"/>
            <a:ext cx="3531775" cy="19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33c9b250f22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8100" y="2107100"/>
            <a:ext cx="3531774" cy="18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33c9b250f22_0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75" y="2107100"/>
            <a:ext cx="7038625" cy="46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350375" cy="6436360"/>
          </a:xfrm>
          <a:custGeom>
            <a:avLst/>
            <a:gdLst/>
            <a:ahLst/>
            <a:cxnLst/>
            <a:rect l="l" t="t" r="r" b="b"/>
            <a:pathLst>
              <a:path w="9350375" h="6436360">
                <a:moveTo>
                  <a:pt x="9350209" y="0"/>
                </a:moveTo>
                <a:lnTo>
                  <a:pt x="0" y="0"/>
                </a:lnTo>
                <a:lnTo>
                  <a:pt x="0" y="6436060"/>
                </a:lnTo>
                <a:lnTo>
                  <a:pt x="9350209" y="6436060"/>
                </a:lnTo>
                <a:lnTo>
                  <a:pt x="9350209" y="0"/>
                </a:lnTo>
                <a:close/>
              </a:path>
            </a:pathLst>
          </a:custGeom>
          <a:solidFill>
            <a:srgbClr val="0F0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7"/>
            <a:ext cx="9350209" cy="186276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866" y="2254725"/>
            <a:ext cx="2004694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dirty="0" err="1"/>
              <a:t>역할</a:t>
            </a:r>
            <a:r>
              <a:rPr sz="2750" spc="-80" dirty="0"/>
              <a:t> </a:t>
            </a:r>
            <a:r>
              <a:rPr lang="ko-KR" altLang="en-US" sz="2750" spc="-25" dirty="0"/>
              <a:t>배</a:t>
            </a:r>
            <a:r>
              <a:rPr sz="2750" spc="-25" dirty="0"/>
              <a:t>분</a:t>
            </a:r>
            <a:endParaRPr sz="2750" dirty="0"/>
          </a:p>
        </p:txBody>
      </p:sp>
      <p:sp>
        <p:nvSpPr>
          <p:cNvPr id="6" name="object 6"/>
          <p:cNvSpPr/>
          <p:nvPr/>
        </p:nvSpPr>
        <p:spPr>
          <a:xfrm>
            <a:off x="522053" y="3342699"/>
            <a:ext cx="745490" cy="894715"/>
          </a:xfrm>
          <a:custGeom>
            <a:avLst/>
            <a:gdLst/>
            <a:ahLst/>
            <a:cxnLst/>
            <a:rect l="l" t="t" r="r" b="b"/>
            <a:pathLst>
              <a:path w="745490" h="894714">
                <a:moveTo>
                  <a:pt x="745097" y="0"/>
                </a:moveTo>
                <a:lnTo>
                  <a:pt x="372547" y="149021"/>
                </a:lnTo>
                <a:lnTo>
                  <a:pt x="0" y="0"/>
                </a:lnTo>
                <a:lnTo>
                  <a:pt x="0" y="745097"/>
                </a:lnTo>
                <a:lnTo>
                  <a:pt x="372547" y="894118"/>
                </a:lnTo>
                <a:lnTo>
                  <a:pt x="745097" y="745097"/>
                </a:lnTo>
                <a:lnTo>
                  <a:pt x="745097" y="0"/>
                </a:lnTo>
                <a:close/>
              </a:path>
            </a:pathLst>
          </a:custGeom>
          <a:solidFill>
            <a:srgbClr val="2F2B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5741" y="3628583"/>
            <a:ext cx="9715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610" dirty="0">
                <a:solidFill>
                  <a:srgbClr val="D9E1FF"/>
                </a:solidFill>
                <a:latin typeface="Lucida Sans Unicode"/>
                <a:cs typeface="Lucida Sans Unicode"/>
              </a:rPr>
              <a:t>1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77489" y="3351463"/>
            <a:ext cx="2217420" cy="817531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50" spc="-25" dirty="0">
                <a:solidFill>
                  <a:srgbClr val="D9E1FF"/>
                </a:solidFill>
                <a:latin typeface="Adobe Clean Han"/>
                <a:cs typeface="Adobe Clean Han"/>
              </a:rPr>
              <a:t>서영민</a:t>
            </a:r>
            <a:endParaRPr sz="1350" dirty="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150" dirty="0">
                <a:solidFill>
                  <a:srgbClr val="D9E1FF"/>
                </a:solidFill>
                <a:latin typeface="Adobe Clean Han"/>
                <a:cs typeface="Adobe Clean Han"/>
              </a:rPr>
              <a:t>주사위 </a:t>
            </a:r>
            <a:r>
              <a:rPr sz="1150" spc="80" dirty="0">
                <a:solidFill>
                  <a:srgbClr val="D9E1FF"/>
                </a:solidFill>
                <a:latin typeface="Trebuchet MS"/>
                <a:cs typeface="Trebuchet MS"/>
              </a:rPr>
              <a:t>3D</a:t>
            </a:r>
            <a:r>
              <a:rPr sz="1150" spc="-40" dirty="0">
                <a:solidFill>
                  <a:srgbClr val="D9E1FF"/>
                </a:solidFill>
                <a:latin typeface="Trebuchet MS"/>
                <a:cs typeface="Trebuchet MS"/>
              </a:rPr>
              <a:t> </a:t>
            </a:r>
            <a:r>
              <a:rPr sz="1150" dirty="0" err="1">
                <a:solidFill>
                  <a:srgbClr val="D9E1FF"/>
                </a:solidFill>
                <a:latin typeface="Adobe Clean Han"/>
                <a:cs typeface="Adobe Clean Han"/>
              </a:rPr>
              <a:t>모델링</a:t>
            </a:r>
            <a:r>
              <a:rPr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sz="1150" dirty="0">
                <a:solidFill>
                  <a:srgbClr val="D9E1FF"/>
                </a:solidFill>
                <a:latin typeface="Adobe Clean Han"/>
                <a:cs typeface="Adobe Clean Han"/>
              </a:rPr>
              <a:t>및</a:t>
            </a:r>
            <a:r>
              <a:rPr lang="en-US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lang="ko-KR" altLang="en-US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토큰 거래소 </a:t>
            </a:r>
            <a:r>
              <a:rPr lang="en-US" altLang="ko-KR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NFT </a:t>
            </a:r>
            <a:r>
              <a:rPr lang="ko-KR" altLang="en-US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거래소  구현 및 연동</a:t>
            </a:r>
            <a:endParaRPr sz="1150" dirty="0">
              <a:latin typeface="Adobe Clean Han"/>
              <a:cs typeface="Adobe Clean H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22053" y="4238761"/>
            <a:ext cx="745490" cy="894715"/>
          </a:xfrm>
          <a:custGeom>
            <a:avLst/>
            <a:gdLst/>
            <a:ahLst/>
            <a:cxnLst/>
            <a:rect l="l" t="t" r="r" b="b"/>
            <a:pathLst>
              <a:path w="745490" h="894714">
                <a:moveTo>
                  <a:pt x="745097" y="0"/>
                </a:moveTo>
                <a:lnTo>
                  <a:pt x="372547" y="149021"/>
                </a:lnTo>
                <a:lnTo>
                  <a:pt x="0" y="0"/>
                </a:lnTo>
                <a:lnTo>
                  <a:pt x="0" y="745097"/>
                </a:lnTo>
                <a:lnTo>
                  <a:pt x="372547" y="894118"/>
                </a:lnTo>
                <a:lnTo>
                  <a:pt x="745097" y="745097"/>
                </a:lnTo>
                <a:lnTo>
                  <a:pt x="745097" y="0"/>
                </a:lnTo>
                <a:close/>
              </a:path>
            </a:pathLst>
          </a:custGeom>
          <a:solidFill>
            <a:srgbClr val="2F2B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24435" y="4524644"/>
            <a:ext cx="139700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70" dirty="0">
                <a:solidFill>
                  <a:srgbClr val="D9E1FF"/>
                </a:solidFill>
                <a:latin typeface="Lucida Sans Unicode"/>
                <a:cs typeface="Lucida Sans Unicode"/>
              </a:rPr>
              <a:t>2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77489" y="4256694"/>
            <a:ext cx="1818639" cy="795731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350" spc="-25" dirty="0">
                <a:solidFill>
                  <a:srgbClr val="D9E1FF"/>
                </a:solidFill>
                <a:latin typeface="Adobe Clean Han"/>
                <a:cs typeface="Adobe Clean Han"/>
              </a:rPr>
              <a:t>고지원</a:t>
            </a:r>
            <a:endParaRPr sz="1350" dirty="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150" dirty="0" err="1">
                <a:solidFill>
                  <a:srgbClr val="D9E1FF"/>
                </a:solidFill>
                <a:latin typeface="Adobe Clean Han"/>
                <a:cs typeface="Adobe Clean Han"/>
              </a:rPr>
              <a:t>스코어보드</a:t>
            </a:r>
            <a:r>
              <a:rPr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lang="en-US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,</a:t>
            </a:r>
            <a:r>
              <a:rPr lang="ko-KR" altLang="en-US"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토큰 거래소 연동 및 구현</a:t>
            </a:r>
            <a:endParaRPr sz="1150" dirty="0">
              <a:latin typeface="Adobe Clean Han"/>
              <a:cs typeface="Adobe Clean H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2053" y="5127031"/>
            <a:ext cx="745490" cy="894715"/>
          </a:xfrm>
          <a:custGeom>
            <a:avLst/>
            <a:gdLst/>
            <a:ahLst/>
            <a:cxnLst/>
            <a:rect l="l" t="t" r="r" b="b"/>
            <a:pathLst>
              <a:path w="745490" h="894714">
                <a:moveTo>
                  <a:pt x="745097" y="0"/>
                </a:moveTo>
                <a:lnTo>
                  <a:pt x="372547" y="149021"/>
                </a:lnTo>
                <a:lnTo>
                  <a:pt x="0" y="0"/>
                </a:lnTo>
                <a:lnTo>
                  <a:pt x="0" y="745095"/>
                </a:lnTo>
                <a:lnTo>
                  <a:pt x="372547" y="894114"/>
                </a:lnTo>
                <a:lnTo>
                  <a:pt x="745097" y="745095"/>
                </a:lnTo>
                <a:lnTo>
                  <a:pt x="745097" y="0"/>
                </a:lnTo>
                <a:close/>
              </a:path>
            </a:pathLst>
          </a:custGeom>
          <a:solidFill>
            <a:srgbClr val="2F2B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3340" y="5412915"/>
            <a:ext cx="141605" cy="294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750" spc="-155" dirty="0">
                <a:solidFill>
                  <a:srgbClr val="D9E1FF"/>
                </a:solidFill>
                <a:latin typeface="Lucida Sans Unicode"/>
                <a:cs typeface="Lucida Sans Unicode"/>
              </a:rPr>
              <a:t>3</a:t>
            </a:r>
            <a:endParaRPr sz="175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77489" y="5152757"/>
            <a:ext cx="2004695" cy="795731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1350" spc="-25" dirty="0">
                <a:solidFill>
                  <a:srgbClr val="D9E1FF"/>
                </a:solidFill>
                <a:latin typeface="Adobe Clean Han"/>
                <a:cs typeface="Adobe Clean Han"/>
              </a:rPr>
              <a:t>이동기</a:t>
            </a:r>
            <a:endParaRPr sz="1350" dirty="0">
              <a:latin typeface="Adobe Clean Han"/>
              <a:cs typeface="Adobe Clean Han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1150" spc="75" dirty="0">
                <a:solidFill>
                  <a:srgbClr val="D9E1FF"/>
                </a:solidFill>
                <a:latin typeface="Trebuchet MS"/>
                <a:cs typeface="Trebuchet MS"/>
              </a:rPr>
              <a:t>NFT</a:t>
            </a:r>
            <a:r>
              <a:rPr sz="1150" spc="-40" dirty="0">
                <a:solidFill>
                  <a:srgbClr val="D9E1FF"/>
                </a:solidFill>
                <a:latin typeface="Trebuchet MS"/>
                <a:cs typeface="Trebuchet MS"/>
              </a:rPr>
              <a:t> </a:t>
            </a:r>
            <a:r>
              <a:rPr sz="1150" dirty="0">
                <a:solidFill>
                  <a:srgbClr val="D9E1FF"/>
                </a:solidFill>
                <a:latin typeface="Adobe Clean Han"/>
                <a:cs typeface="Adobe Clean Han"/>
              </a:rPr>
              <a:t>거래소</a:t>
            </a:r>
            <a:r>
              <a:rPr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sz="1150" dirty="0">
                <a:solidFill>
                  <a:srgbClr val="D9E1FF"/>
                </a:solidFill>
                <a:latin typeface="Adobe Clean Han"/>
                <a:cs typeface="Adobe Clean Han"/>
              </a:rPr>
              <a:t>및</a:t>
            </a:r>
            <a:r>
              <a:rPr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sz="1150" dirty="0">
                <a:solidFill>
                  <a:srgbClr val="D9E1FF"/>
                </a:solidFill>
                <a:latin typeface="Adobe Clean Han"/>
                <a:cs typeface="Adobe Clean Han"/>
              </a:rPr>
              <a:t>회원</a:t>
            </a:r>
            <a:r>
              <a:rPr sz="1150" spc="5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sz="1150" dirty="0" err="1">
                <a:solidFill>
                  <a:srgbClr val="D9E1FF"/>
                </a:solidFill>
                <a:latin typeface="Adobe Clean Han"/>
                <a:cs typeface="Adobe Clean Han"/>
              </a:rPr>
              <a:t>시스템</a:t>
            </a:r>
            <a:r>
              <a:rPr sz="1150" spc="10" dirty="0">
                <a:solidFill>
                  <a:srgbClr val="D9E1FF"/>
                </a:solidFill>
                <a:latin typeface="Adobe Clean Han"/>
                <a:cs typeface="Adobe Clean Han"/>
              </a:rPr>
              <a:t> </a:t>
            </a:r>
            <a:r>
              <a:rPr lang="en-US" sz="1150" spc="-25" dirty="0">
                <a:solidFill>
                  <a:srgbClr val="D9E1FF"/>
                </a:solidFill>
                <a:latin typeface="Adobe Clean Han"/>
                <a:cs typeface="Adobe Clean Han"/>
              </a:rPr>
              <a:t>, </a:t>
            </a:r>
            <a:r>
              <a:rPr lang="ko-KR" altLang="en-US" sz="1150" spc="-25" dirty="0">
                <a:solidFill>
                  <a:srgbClr val="D9E1FF"/>
                </a:solidFill>
                <a:latin typeface="Adobe Clean Han"/>
                <a:cs typeface="Adobe Clean Han"/>
              </a:rPr>
              <a:t>토큰 거래소 구현 및 연동</a:t>
            </a:r>
            <a:endParaRPr sz="1150" dirty="0">
              <a:latin typeface="Adobe Clean Han"/>
              <a:cs typeface="Adobe Clean Han"/>
            </a:endParaRPr>
          </a:p>
        </p:txBody>
      </p:sp>
      <p:pic>
        <p:nvPicPr>
          <p:cNvPr id="15" name="object 15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37034" y="6019664"/>
            <a:ext cx="1435257" cy="342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NFT 민팅 홈페이지와 기능</a:t>
            </a:r>
            <a:endParaRPr/>
          </a:p>
        </p:txBody>
      </p:sp>
      <p:sp>
        <p:nvSpPr>
          <p:cNvPr id="39" name="Google Shape;39;p8"/>
          <p:cNvSpPr txBox="1"/>
          <p:nvPr/>
        </p:nvSpPr>
        <p:spPr>
          <a:xfrm>
            <a:off x="619474" y="1366850"/>
            <a:ext cx="105660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mintNFT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함수에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onlyOnwer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수정자를 붙여,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컨트랙트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배포 시에 관리자의 계정에 들어갔을 때만 NFT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민팅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홈페이지에 들어갈 수 있게 설정했고, 메타데이터를 정의하여 </a:t>
            </a:r>
            <a:r>
              <a:rPr 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NFT의</a:t>
            </a:r>
            <a:r>
              <a:rPr 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 정보를 저장할 수 있게 했습니다</a:t>
            </a:r>
            <a:endParaRPr sz="1400" b="0" i="0" u="none" strike="noStrike" cap="none"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22" y="2375653"/>
            <a:ext cx="4985779" cy="3787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000" y="2375650"/>
            <a:ext cx="4855900" cy="37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3c9b250f22_0_2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발행한 NFT 불러오기 </a:t>
            </a:r>
            <a:endParaRPr/>
          </a:p>
        </p:txBody>
      </p:sp>
      <p:sp>
        <p:nvSpPr>
          <p:cNvPr id="47" name="Google Shape;47;g33c9b250f22_0_2"/>
          <p:cNvSpPr txBox="1"/>
          <p:nvPr/>
        </p:nvSpPr>
        <p:spPr>
          <a:xfrm>
            <a:off x="619474" y="1366850"/>
            <a:ext cx="10416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민팅한 NFT의 판매 여부는 NFT 관리 홈페이지에서 결정합니다 솔리디티 코드에서 정의했던 getNFTInfo 와 tokenRUI를 통해 NFT의 정보와 이미지를 불러오고, 판매 등록 할 시에 사용자가 구매할 수 있도록 했습니다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" name="Google Shape;48;g33c9b250f2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78700"/>
            <a:ext cx="4800800" cy="368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g33c9b250f2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625" y="2478700"/>
            <a:ext cx="5282049" cy="36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3c9b250f22_0_13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판매 등록한 NFT 구매하기</a:t>
            </a:r>
            <a:endParaRPr/>
          </a:p>
        </p:txBody>
      </p:sp>
      <p:sp>
        <p:nvSpPr>
          <p:cNvPr id="55" name="Google Shape;55;g33c9b250f22_0_13"/>
          <p:cNvSpPr txBox="1"/>
          <p:nvPr/>
        </p:nvSpPr>
        <p:spPr>
          <a:xfrm>
            <a:off x="619475" y="1366850"/>
            <a:ext cx="10537800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NFT 관리 홈페이지에서 NFT를 판매 등록했으면 관리자 계정에서 로그아웃하고 일반 사용자 계정으로 들어왔을 때, NFT 스토어에서 NFT를 구매 할 수 있습니다. 구매 기능은 솔리디티 코드에 정의했던 buyNFT를 이용했습니다 구매가 완료되면 NFT가 해당 계정으로 이동합니다 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6" name="Google Shape;56;g33c9b250f2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5" y="2107100"/>
            <a:ext cx="5622451" cy="3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33c9b250f2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225" y="2107100"/>
            <a:ext cx="5431899" cy="3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33c9b250f22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775" y="3708125"/>
            <a:ext cx="2591825" cy="23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25FFC4A0-4F81-26FE-74A4-33F70FB77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A85AADA9-1321-A7E3-E2C9-4B16209DB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104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/>
            <a:r>
              <a:rPr lang="ko-KR" altLang="en-US" dirty="0"/>
              <a:t>아쉬운 점</a:t>
            </a:r>
            <a:r>
              <a:rPr lang="ko-KR" altLang="en-US" b="1" dirty="0"/>
              <a:t>😞</a:t>
            </a:r>
            <a:br>
              <a:rPr lang="ko-KR" altLang="en-US" b="1" dirty="0"/>
            </a:b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68808-A6A5-6580-240E-18B217F7A25F}"/>
              </a:ext>
            </a:extLst>
          </p:cNvPr>
          <p:cNvSpPr txBox="1"/>
          <p:nvPr/>
        </p:nvSpPr>
        <p:spPr>
          <a:xfrm>
            <a:off x="619479" y="1454989"/>
            <a:ext cx="4990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1.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새로운 기능을 하나 추가 </a:t>
            </a:r>
            <a:r>
              <a:rPr lang="ko-KR" altLang="en-US" sz="2000" dirty="0" err="1">
                <a:solidFill>
                  <a:schemeClr val="bg1">
                    <a:lumMod val="95000"/>
                  </a:schemeClr>
                </a:solidFill>
              </a:rPr>
              <a:t>할때마다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 생기는 에러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버그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)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유지보수에 시간이 굉장히 뺏김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6BC68-FAF3-0BAE-C1ED-3536B6DF708B}"/>
              </a:ext>
            </a:extLst>
          </p:cNvPr>
          <p:cNvSpPr txBox="1"/>
          <p:nvPr/>
        </p:nvSpPr>
        <p:spPr>
          <a:xfrm>
            <a:off x="5820142" y="1454989"/>
            <a:ext cx="41464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2.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팀 프로젝트 경험이 많지 않아 서로 파일을 공유하는 부분에서 서로 다르게 저장한  파일의 이름과 낮은 버전의 파일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백업용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때문에 소통의 어려움이 있었음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에러의 주원인</a:t>
            </a:r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E75CA-D230-8E57-CE13-F9FDD16E3CB7}"/>
              </a:ext>
            </a:extLst>
          </p:cNvPr>
          <p:cNvSpPr txBox="1"/>
          <p:nvPr/>
        </p:nvSpPr>
        <p:spPr>
          <a:xfrm>
            <a:off x="619478" y="3878640"/>
            <a:ext cx="4990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95000"/>
                  </a:schemeClr>
                </a:solidFill>
              </a:rPr>
              <a:t>3.AI </a:t>
            </a:r>
            <a:r>
              <a:rPr lang="ko-KR" altLang="en-US" sz="2000" dirty="0">
                <a:solidFill>
                  <a:schemeClr val="bg1">
                    <a:lumMod val="95000"/>
                  </a:schemeClr>
                </a:solidFill>
              </a:rPr>
              <a:t>대전을 구현하려고 하였으나 에러를 수정하지 못했음</a:t>
            </a:r>
            <a:endParaRPr lang="en-US" altLang="ko-K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61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95BFB3BD-669E-8300-AA04-8AA6F811D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45873C6B-FF87-1B71-FB7C-9C12CD4F63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9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dirty="0"/>
              <a:t>.</a:t>
            </a:r>
            <a:endParaRPr sz="6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634479-2AC2-5234-678E-456DC453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430000" cy="61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49454619-04C1-DA24-BDFB-561F0A439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>
            <a:extLst>
              <a:ext uri="{FF2B5EF4-FFF2-40B4-BE49-F238E27FC236}">
                <a16:creationId xmlns:a16="http://schemas.microsoft.com/office/drawing/2014/main" id="{416C5512-D8F1-2BDE-F7B5-46A942739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93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0" dirty="0"/>
              <a:t>감사합니다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32538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E5C56-93AD-6233-99CC-08333FB45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285D33E3-42C7-2A63-AB18-0D52AF5E80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866" y="2254725"/>
            <a:ext cx="2004694" cy="446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750" dirty="0"/>
              <a:t>.</a:t>
            </a:r>
            <a:endParaRPr sz="2750" dirty="0"/>
          </a:p>
        </p:txBody>
      </p:sp>
      <p:pic>
        <p:nvPicPr>
          <p:cNvPr id="15" name="object 15">
            <a:hlinkClick r:id="rId2"/>
            <a:extLst>
              <a:ext uri="{FF2B5EF4-FFF2-40B4-BE49-F238E27FC236}">
                <a16:creationId xmlns:a16="http://schemas.microsoft.com/office/drawing/2014/main" id="{B7E687C7-D82E-DE9B-AD94-00749C38425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37034" y="6019664"/>
            <a:ext cx="1435257" cy="34284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7F22537-4E79-93AB-0A1D-A3494DCB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11036060" cy="636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4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15B4FE7B-795E-E6CB-19E8-09572F14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>
            <a:extLst>
              <a:ext uri="{FF2B5EF4-FFF2-40B4-BE49-F238E27FC236}">
                <a16:creationId xmlns:a16="http://schemas.microsoft.com/office/drawing/2014/main" id="{3D2FC25A-15EF-CFB9-8053-4719D71B55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3" y="551425"/>
            <a:ext cx="6429300" cy="1047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ERC20</a:t>
            </a:r>
            <a:r>
              <a:rPr lang="ko-KR" altLang="en-US" dirty="0"/>
              <a:t>토큰 발행</a:t>
            </a:r>
            <a:r>
              <a:rPr lang="en-US" altLang="ko-KR" dirty="0"/>
              <a:t>(</a:t>
            </a:r>
            <a:r>
              <a:rPr lang="ko-KR" altLang="en-US" dirty="0"/>
              <a:t>개별 아이템은 </a:t>
            </a:r>
            <a:r>
              <a:rPr lang="ko-KR" altLang="en-US" dirty="0" err="1"/>
              <a:t>컨트랙트에</a:t>
            </a:r>
            <a:r>
              <a:rPr lang="ko-KR" altLang="en-US" dirty="0"/>
              <a:t> 저장</a:t>
            </a:r>
            <a:r>
              <a:rPr lang="en-US" altLang="ko-KR" dirty="0"/>
              <a:t>)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4A6D4D-BE91-4262-79D4-B3245E0A5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3" y="1787207"/>
            <a:ext cx="4577232" cy="3589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36ED48-D38B-E54B-6354-BD7729C2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551" y="1751421"/>
            <a:ext cx="5209444" cy="36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6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D6EDB121-B64C-DDFB-3308-C594A5D6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>
            <a:extLst>
              <a:ext uri="{FF2B5EF4-FFF2-40B4-BE49-F238E27FC236}">
                <a16:creationId xmlns:a16="http://schemas.microsoft.com/office/drawing/2014/main" id="{A27A65C5-A12F-CB06-446F-B0ED5DA11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3" y="551425"/>
            <a:ext cx="6429300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진행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7167B3-1B02-001B-C4D9-7072F44DF20E}"/>
              </a:ext>
            </a:extLst>
          </p:cNvPr>
          <p:cNvSpPr txBox="1"/>
          <p:nvPr/>
        </p:nvSpPr>
        <p:spPr>
          <a:xfrm>
            <a:off x="575093" y="1529751"/>
            <a:ext cx="998938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en-US" altLang="ko-KR" dirty="0">
                <a:solidFill>
                  <a:schemeClr val="bg1"/>
                </a:solidFill>
              </a:rPr>
              <a:t>26</a:t>
            </a:r>
            <a:r>
              <a:rPr lang="ko-KR" altLang="en-US" dirty="0">
                <a:solidFill>
                  <a:schemeClr val="bg1"/>
                </a:solidFill>
              </a:rPr>
              <a:t>일</a:t>
            </a:r>
            <a:r>
              <a:rPr lang="en-US" altLang="ko-KR" dirty="0">
                <a:solidFill>
                  <a:schemeClr val="bg1"/>
                </a:solidFill>
              </a:rPr>
              <a:t>~31</a:t>
            </a:r>
            <a:r>
              <a:rPr lang="ko-KR" altLang="en-US" dirty="0">
                <a:solidFill>
                  <a:schemeClr val="bg1"/>
                </a:solidFill>
              </a:rPr>
              <a:t>일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프로젝트 계획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프로젝트 </a:t>
            </a:r>
            <a:r>
              <a:rPr lang="ko-KR" altLang="en-US" dirty="0" err="1">
                <a:solidFill>
                  <a:schemeClr val="bg1"/>
                </a:solidFill>
              </a:rPr>
              <a:t>요트다이스</a:t>
            </a:r>
            <a:r>
              <a:rPr lang="en-US" altLang="ko-KR" dirty="0">
                <a:solidFill>
                  <a:schemeClr val="bg1"/>
                </a:solidFill>
              </a:rPr>
              <a:t>) , </a:t>
            </a:r>
            <a:r>
              <a:rPr lang="ko-KR" altLang="en-US" dirty="0">
                <a:solidFill>
                  <a:schemeClr val="bg1"/>
                </a:solidFill>
              </a:rPr>
              <a:t>게임엔진 정하기</a:t>
            </a:r>
            <a:r>
              <a:rPr lang="en-US" altLang="ko-KR" dirty="0">
                <a:solidFill>
                  <a:schemeClr val="bg1"/>
                </a:solidFill>
              </a:rPr>
              <a:t>(three.js? Godot?,</a:t>
            </a:r>
            <a:r>
              <a:rPr lang="en-US" altLang="ko-KR" dirty="0" err="1">
                <a:solidFill>
                  <a:schemeClr val="bg1"/>
                </a:solidFill>
              </a:rPr>
              <a:t>pygame</a:t>
            </a:r>
            <a:r>
              <a:rPr lang="en-US" altLang="ko-KR" dirty="0">
                <a:solidFill>
                  <a:schemeClr val="bg1"/>
                </a:solidFill>
              </a:rPr>
              <a:t>?), </a:t>
            </a:r>
            <a:r>
              <a:rPr lang="ko-KR" altLang="en-US" dirty="0">
                <a:solidFill>
                  <a:schemeClr val="bg1"/>
                </a:solidFill>
              </a:rPr>
              <a:t>블록체인 기술 병합 계획 작성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ko-KR" altLang="en-US" dirty="0" err="1">
                <a:solidFill>
                  <a:schemeClr val="bg1"/>
                </a:solidFill>
              </a:rPr>
              <a:t>첫째주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three.js</a:t>
            </a:r>
            <a:r>
              <a:rPr lang="ko-KR" altLang="en-US" dirty="0">
                <a:solidFill>
                  <a:schemeClr val="bg1"/>
                </a:solidFill>
              </a:rPr>
              <a:t>프레임워크 제작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주사위 및 애니메이션 구현</a:t>
            </a:r>
            <a:r>
              <a:rPr lang="en-US" altLang="ko-KR" dirty="0">
                <a:solidFill>
                  <a:schemeClr val="bg1"/>
                </a:solidFill>
              </a:rPr>
              <a:t>), 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ko-KR" altLang="en-US" dirty="0">
                <a:solidFill>
                  <a:schemeClr val="bg1"/>
                </a:solidFill>
              </a:rPr>
              <a:t>를 활용한 규칙 제작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주사위 결과값에 따른 규칙 구현</a:t>
            </a:r>
            <a:r>
              <a:rPr lang="en-US" altLang="ko-KR" dirty="0">
                <a:solidFill>
                  <a:schemeClr val="bg1"/>
                </a:solidFill>
              </a:rPr>
              <a:t>), NFT</a:t>
            </a:r>
            <a:r>
              <a:rPr lang="ko-KR" altLang="en-US" dirty="0">
                <a:solidFill>
                  <a:schemeClr val="bg1"/>
                </a:solidFill>
              </a:rPr>
              <a:t>를 활용하여 아이템 구현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ko-KR" altLang="en-US" dirty="0" err="1">
                <a:solidFill>
                  <a:schemeClr val="bg1"/>
                </a:solidFill>
              </a:rPr>
              <a:t>둘째주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 : </a:t>
            </a:r>
            <a:r>
              <a:rPr lang="ko-KR" altLang="en-US" dirty="0">
                <a:solidFill>
                  <a:schemeClr val="bg1"/>
                </a:solidFill>
              </a:rPr>
              <a:t>사전발표 및 멘토님 피드백 수용 </a:t>
            </a:r>
            <a:r>
              <a:rPr lang="en-US" altLang="ko-KR" dirty="0">
                <a:solidFill>
                  <a:schemeClr val="bg1"/>
                </a:solidFill>
              </a:rPr>
              <a:t>-&gt; NFT</a:t>
            </a:r>
            <a:r>
              <a:rPr lang="ko-KR" altLang="en-US" dirty="0">
                <a:solidFill>
                  <a:schemeClr val="bg1"/>
                </a:solidFill>
              </a:rPr>
              <a:t>를 활용한 아이템이 아닌 </a:t>
            </a:r>
            <a:r>
              <a:rPr lang="en-US" altLang="ko-KR" dirty="0">
                <a:solidFill>
                  <a:schemeClr val="bg1"/>
                </a:solidFill>
              </a:rPr>
              <a:t>ERC-20</a:t>
            </a:r>
            <a:r>
              <a:rPr lang="ko-KR" altLang="en-US" dirty="0">
                <a:solidFill>
                  <a:schemeClr val="bg1"/>
                </a:solidFill>
              </a:rPr>
              <a:t>을 활용한 토큰시스템으로 게임화폐 구현 구현된 게임 프레임워크와 자바스크립트 연동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ko-KR" altLang="en-US" dirty="0" err="1">
                <a:solidFill>
                  <a:schemeClr val="bg1"/>
                </a:solidFill>
              </a:rPr>
              <a:t>셋째주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blender</a:t>
            </a:r>
            <a:r>
              <a:rPr lang="ko-KR" altLang="en-US" dirty="0">
                <a:solidFill>
                  <a:schemeClr val="bg1"/>
                </a:solidFill>
              </a:rPr>
              <a:t>를 활용한 </a:t>
            </a:r>
            <a:r>
              <a:rPr lang="ko-KR" altLang="en-US" dirty="0" err="1">
                <a:solidFill>
                  <a:schemeClr val="bg1"/>
                </a:solidFill>
              </a:rPr>
              <a:t>맵구현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 </a:t>
            </a:r>
            <a:r>
              <a:rPr lang="ko-KR" altLang="en-US" dirty="0">
                <a:solidFill>
                  <a:schemeClr val="bg1"/>
                </a:solidFill>
              </a:rPr>
              <a:t>메타마스크 로그인 및 회원가입 기능 추가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ko-KR" altLang="en-US" dirty="0" err="1">
                <a:solidFill>
                  <a:schemeClr val="bg1"/>
                </a:solidFill>
              </a:rPr>
              <a:t>넷째주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 </a:t>
            </a:r>
            <a:r>
              <a:rPr lang="ko-KR" altLang="en-US" dirty="0">
                <a:solidFill>
                  <a:schemeClr val="bg1"/>
                </a:solidFill>
              </a:rPr>
              <a:t>중간발표 진행 </a:t>
            </a:r>
            <a:r>
              <a:rPr lang="en-US" altLang="ko-KR" dirty="0">
                <a:solidFill>
                  <a:schemeClr val="bg1"/>
                </a:solidFill>
              </a:rPr>
              <a:t>-&gt; MONGODB</a:t>
            </a:r>
            <a:r>
              <a:rPr lang="ko-KR" altLang="en-US" dirty="0">
                <a:solidFill>
                  <a:schemeClr val="bg1"/>
                </a:solidFill>
              </a:rPr>
              <a:t>를 활용한 회원등록 시스템 구축 및 </a:t>
            </a:r>
            <a:r>
              <a:rPr lang="en-US" altLang="ko-KR" dirty="0">
                <a:solidFill>
                  <a:schemeClr val="bg1"/>
                </a:solidFill>
              </a:rPr>
              <a:t>3D </a:t>
            </a:r>
            <a:r>
              <a:rPr lang="ko-KR" altLang="en-US" dirty="0">
                <a:solidFill>
                  <a:schemeClr val="bg1"/>
                </a:solidFill>
              </a:rPr>
              <a:t>홈페이지 제작 및 모든 코드 연동</a:t>
            </a:r>
            <a:r>
              <a:rPr lang="en-US" altLang="ko-KR" dirty="0">
                <a:solidFill>
                  <a:schemeClr val="bg1"/>
                </a:solidFill>
              </a:rPr>
              <a:t>.2Player</a:t>
            </a:r>
            <a:r>
              <a:rPr lang="ko-KR" altLang="en-US" dirty="0">
                <a:solidFill>
                  <a:schemeClr val="bg1"/>
                </a:solidFill>
              </a:rPr>
              <a:t>구현 완료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=&gt; </a:t>
            </a:r>
            <a:r>
              <a:rPr lang="ko-KR" altLang="en-US" dirty="0" err="1">
                <a:solidFill>
                  <a:schemeClr val="bg1"/>
                </a:solidFill>
              </a:rPr>
              <a:t>요트다이스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1.0 </a:t>
            </a:r>
            <a:r>
              <a:rPr lang="ko-KR" altLang="en-US" dirty="0">
                <a:solidFill>
                  <a:schemeClr val="bg1"/>
                </a:solidFill>
              </a:rPr>
              <a:t>버전 제작 완료</a:t>
            </a:r>
            <a:r>
              <a:rPr lang="en-US" altLang="ko-KR" dirty="0">
                <a:solidFill>
                  <a:schemeClr val="bg1"/>
                </a:solidFill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월 </a:t>
            </a:r>
            <a:r>
              <a:rPr lang="ko-KR" altLang="en-US" dirty="0" err="1">
                <a:solidFill>
                  <a:schemeClr val="bg1"/>
                </a:solidFill>
              </a:rPr>
              <a:t>첫째주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각종 버그 수정 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보안기능구현 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미구현된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NFT</a:t>
            </a:r>
            <a:r>
              <a:rPr lang="ko-KR" altLang="en-US" dirty="0">
                <a:solidFill>
                  <a:schemeClr val="bg1"/>
                </a:solidFill>
              </a:rPr>
              <a:t>시장을 다시 도전 </a:t>
            </a:r>
            <a:r>
              <a:rPr lang="en-US" altLang="ko-KR" dirty="0">
                <a:solidFill>
                  <a:schemeClr val="bg1"/>
                </a:solidFill>
              </a:rPr>
              <a:t>&lt;-1.1</a:t>
            </a:r>
            <a:r>
              <a:rPr lang="ko-KR" altLang="en-US" dirty="0">
                <a:solidFill>
                  <a:schemeClr val="bg1"/>
                </a:solidFill>
              </a:rPr>
              <a:t>버전</a:t>
            </a:r>
            <a:r>
              <a:rPr lang="en-US" altLang="ko-KR" dirty="0">
                <a:solidFill>
                  <a:schemeClr val="bg1"/>
                </a:solidFill>
              </a:rPr>
              <a:t>(1.1</a:t>
            </a:r>
            <a:r>
              <a:rPr lang="ko-KR" altLang="en-US" dirty="0">
                <a:solidFill>
                  <a:schemeClr val="bg1"/>
                </a:solidFill>
              </a:rPr>
              <a:t>버전은 아직 미완성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98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>
          <a:extLst>
            <a:ext uri="{FF2B5EF4-FFF2-40B4-BE49-F238E27FC236}">
              <a16:creationId xmlns:a16="http://schemas.microsoft.com/office/drawing/2014/main" id="{F6A37C79-B363-7BE7-27CA-BA8B1399C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">
            <a:extLst>
              <a:ext uri="{FF2B5EF4-FFF2-40B4-BE49-F238E27FC236}">
                <a16:creationId xmlns:a16="http://schemas.microsoft.com/office/drawing/2014/main" id="{23E9C90E-49E4-427A-9C5F-AFAB0BA7BE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3" y="551425"/>
            <a:ext cx="6429300" cy="5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로그인 홈페이지 </a:t>
            </a:r>
            <a:endParaRPr dirty="0"/>
          </a:p>
        </p:txBody>
      </p:sp>
      <p:pic>
        <p:nvPicPr>
          <p:cNvPr id="3" name="그림 2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558AC5-C15E-22DB-8CD0-0B3EBF52B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3" y="1200883"/>
            <a:ext cx="3278533" cy="4692942"/>
          </a:xfrm>
          <a:prstGeom prst="rect">
            <a:avLst/>
          </a:prstGeom>
        </p:spPr>
      </p:pic>
      <p:sp>
        <p:nvSpPr>
          <p:cNvPr id="7" name="Google Shape;136;p8">
            <a:extLst>
              <a:ext uri="{FF2B5EF4-FFF2-40B4-BE49-F238E27FC236}">
                <a16:creationId xmlns:a16="http://schemas.microsoft.com/office/drawing/2014/main" id="{13C53300-162F-FF4E-7A5E-E6A7DDDB5F43}"/>
              </a:ext>
            </a:extLst>
          </p:cNvPr>
          <p:cNvSpPr txBox="1"/>
          <p:nvPr/>
        </p:nvSpPr>
        <p:spPr>
          <a:xfrm>
            <a:off x="7329477" y="1200882"/>
            <a:ext cx="3849800" cy="878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회원가입에서 실제 메타마스크와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연동된 지갑 주소를 입력하고 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MetaMask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주소 확인을 누르면 로그인 기능이 활성화 되고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회원가입한 아이디 비밀번호를 입력하면 로그인이 완료됩니다</a:t>
            </a:r>
            <a:endParaRPr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9" name="그림 8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17ED021-BDC0-6AD9-304A-C4605A85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406" y="1200881"/>
            <a:ext cx="3246401" cy="469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>
            <a:spLocks noGrp="1"/>
          </p:cNvSpPr>
          <p:nvPr>
            <p:ph type="title"/>
          </p:nvPr>
        </p:nvSpPr>
        <p:spPr>
          <a:xfrm>
            <a:off x="619479" y="542594"/>
            <a:ext cx="9162695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Node.js </a:t>
            </a:r>
            <a:r>
              <a:rPr lang="ko-KR" altLang="en-US" dirty="0"/>
              <a:t>연동</a:t>
            </a:r>
            <a:r>
              <a:rPr lang="en-US" altLang="ko-KR" dirty="0"/>
              <a:t>, MongoDB </a:t>
            </a:r>
            <a:r>
              <a:rPr lang="ko-KR" altLang="en-US" dirty="0"/>
              <a:t>연동</a:t>
            </a:r>
            <a:endParaRPr dirty="0"/>
          </a:p>
        </p:txBody>
      </p:sp>
      <p:sp>
        <p:nvSpPr>
          <p:cNvPr id="136" name="Google Shape;136;p8"/>
          <p:cNvSpPr txBox="1"/>
          <p:nvPr/>
        </p:nvSpPr>
        <p:spPr>
          <a:xfrm>
            <a:off x="619480" y="1366855"/>
            <a:ext cx="8980805" cy="44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65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노드 </a:t>
            </a:r>
            <a:r>
              <a:rPr lang="en-US" altLang="ko-KR" sz="1400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js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를 구축하고 </a:t>
            </a:r>
            <a:r>
              <a:rPr lang="en-US" altLang="ko-KR" dirty="0" err="1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mongodb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를 연동함으로써 사용자의 지갑 주소와 계정 정보</a:t>
            </a:r>
            <a:r>
              <a:rPr lang="en-US" altLang="ko-KR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ko-KR" altLang="en-US" dirty="0">
                <a:solidFill>
                  <a:srgbClr val="D9E1FF"/>
                </a:solidFill>
                <a:latin typeface="Trebuchet MS"/>
                <a:ea typeface="Trebuchet MS"/>
                <a:cs typeface="Trebuchet MS"/>
                <a:sym typeface="Trebuchet MS"/>
              </a:rPr>
              <a:t>스킨 장착에 관한 정보를 서버에 저장 할 수 있도록 했습니다</a:t>
            </a:r>
            <a:endParaRPr lang="ko-KR" altLang="en-US" sz="1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그림 2" descr="스크린샷, 텍스트, 폰트이(가) 표시된 사진">
            <a:extLst>
              <a:ext uri="{FF2B5EF4-FFF2-40B4-BE49-F238E27FC236}">
                <a16:creationId xmlns:a16="http://schemas.microsoft.com/office/drawing/2014/main" id="{3950CDEF-1E4B-F61D-F603-B9AEB033D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0" y="4311448"/>
            <a:ext cx="5644722" cy="1511856"/>
          </a:xfrm>
          <a:prstGeom prst="rect">
            <a:avLst/>
          </a:prstGeom>
        </p:spPr>
      </p:pic>
      <p:pic>
        <p:nvPicPr>
          <p:cNvPr id="7" name="그림 6" descr="텍스트, 스크린샷, 폰트,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BA7872-3E2F-F37D-D2B2-417103BA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0" y="1943100"/>
            <a:ext cx="5582332" cy="23683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BA6FB4-4CD0-E02D-628B-5B68B5975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812" y="1943100"/>
            <a:ext cx="5064387" cy="39595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>
          <a:extLst>
            <a:ext uri="{FF2B5EF4-FFF2-40B4-BE49-F238E27FC236}">
              <a16:creationId xmlns:a16="http://schemas.microsoft.com/office/drawing/2014/main" id="{344868CE-FB0B-B931-72CF-06FFECF16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;p7">
            <a:extLst>
              <a:ext uri="{FF2B5EF4-FFF2-40B4-BE49-F238E27FC236}">
                <a16:creationId xmlns:a16="http://schemas.microsoft.com/office/drawing/2014/main" id="{6597F230-DFAE-64CE-9EB0-6E5D44C85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2" y="551425"/>
            <a:ext cx="10890853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3D </a:t>
            </a:r>
            <a:r>
              <a:rPr lang="ko-KR" altLang="en-US" dirty="0"/>
              <a:t>홈페이지 화면 생성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1503B-7A63-6D8D-0E85-6BE9524B7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019" y="2593675"/>
            <a:ext cx="3516034" cy="25304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FD2B05-3539-873B-9212-ED284DD1DCB4}"/>
              </a:ext>
            </a:extLst>
          </p:cNvPr>
          <p:cNvSpPr txBox="1"/>
          <p:nvPr/>
        </p:nvSpPr>
        <p:spPr>
          <a:xfrm>
            <a:off x="624872" y="1574133"/>
            <a:ext cx="963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2024</a:t>
            </a:r>
            <a:r>
              <a:rPr lang="ko-KR" altLang="en-US" dirty="0">
                <a:solidFill>
                  <a:schemeClr val="bg1"/>
                </a:solidFill>
              </a:rPr>
              <a:t>년도 카카오에서 춘식이의 다이어리라는 </a:t>
            </a:r>
            <a:r>
              <a:rPr lang="en-US" altLang="ko-KR" dirty="0">
                <a:solidFill>
                  <a:schemeClr val="bg1"/>
                </a:solidFill>
              </a:rPr>
              <a:t>WebGL</a:t>
            </a:r>
            <a:r>
              <a:rPr lang="ko-KR" altLang="en-US" dirty="0">
                <a:solidFill>
                  <a:schemeClr val="bg1"/>
                </a:solidFill>
              </a:rPr>
              <a:t>을 이용하여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메타버스를 제작했는데 </a:t>
            </a:r>
            <a:r>
              <a:rPr lang="en-US" altLang="ko-KR" dirty="0">
                <a:solidFill>
                  <a:schemeClr val="bg1"/>
                </a:solidFill>
              </a:rPr>
              <a:t>three.js</a:t>
            </a:r>
            <a:r>
              <a:rPr lang="ko-KR" altLang="en-US" dirty="0">
                <a:solidFill>
                  <a:schemeClr val="bg1"/>
                </a:solidFill>
              </a:rPr>
              <a:t>역시 </a:t>
            </a:r>
            <a:r>
              <a:rPr lang="en-US" altLang="ko-KR" dirty="0">
                <a:solidFill>
                  <a:schemeClr val="bg1"/>
                </a:solidFill>
              </a:rPr>
              <a:t>WebGL</a:t>
            </a:r>
            <a:r>
              <a:rPr lang="ko-KR" altLang="en-US" dirty="0">
                <a:solidFill>
                  <a:schemeClr val="bg1"/>
                </a:solidFill>
              </a:rPr>
              <a:t>을 기반으로 동작하는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 그래픽 라이브러리 이므로 이를 이용해서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그래픽을 활용한 홈페이지를 만들어보고 싶었다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DF1C7-DEF2-4E35-B697-420D09B0B6C1}"/>
              </a:ext>
            </a:extLst>
          </p:cNvPr>
          <p:cNvSpPr txBox="1"/>
          <p:nvPr/>
        </p:nvSpPr>
        <p:spPr>
          <a:xfrm>
            <a:off x="7625751" y="5348377"/>
            <a:ext cx="3019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Three.js</a:t>
            </a:r>
            <a:r>
              <a:rPr lang="ko-KR" altLang="en-US" dirty="0">
                <a:solidFill>
                  <a:schemeClr val="bg1"/>
                </a:solidFill>
              </a:rPr>
              <a:t>를 이용하여 최대한 구현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해당 스페이스바를 누르면 상점 페이지로 이동하는 구조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A207-2DA5-2FB0-3C66-2439073EE6AD}"/>
              </a:ext>
            </a:extLst>
          </p:cNvPr>
          <p:cNvSpPr txBox="1"/>
          <p:nvPr/>
        </p:nvSpPr>
        <p:spPr>
          <a:xfrm>
            <a:off x="1430548" y="5456099"/>
            <a:ext cx="4543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https://www.choonsikdiary.com/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출처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카카오 춘식이의 다이어리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특정 위치에 </a:t>
            </a:r>
            <a:r>
              <a:rPr lang="ko-KR" altLang="en-US" dirty="0" err="1">
                <a:solidFill>
                  <a:schemeClr val="bg1"/>
                </a:solidFill>
              </a:rPr>
              <a:t>도달시</a:t>
            </a:r>
            <a:r>
              <a:rPr lang="ko-KR" altLang="en-US" dirty="0">
                <a:solidFill>
                  <a:schemeClr val="bg1"/>
                </a:solidFill>
              </a:rPr>
              <a:t> 이벤트가 발생하는 구조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FEB447-8E13-130A-7AF9-CA3497FD1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47" y="2505762"/>
            <a:ext cx="2236160" cy="289647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BD26C3-F276-7E7F-D869-963BA7A5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127" y="2505762"/>
            <a:ext cx="2384790" cy="289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7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2;p7">
            <a:extLst>
              <a:ext uri="{FF2B5EF4-FFF2-40B4-BE49-F238E27FC236}">
                <a16:creationId xmlns:a16="http://schemas.microsoft.com/office/drawing/2014/main" id="{521BB629-314F-908C-5C60-0B912ECAC5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4872" y="551425"/>
            <a:ext cx="10890853" cy="53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8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홈페이지 생성 과정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7700FF-F27E-D388-9A21-E095EF13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2" y="1161690"/>
            <a:ext cx="2991102" cy="46688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C02B5D-5A25-3913-B6C5-D3228DDF3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164" y="1088732"/>
            <a:ext cx="2991103" cy="4668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ECE9FA-6A53-B066-43B5-22DC347E6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001" y="1858290"/>
            <a:ext cx="3433313" cy="3084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A5BA8-19FB-4AB9-5930-39EF9B595578}"/>
              </a:ext>
            </a:extLst>
          </p:cNvPr>
          <p:cNvSpPr txBox="1"/>
          <p:nvPr/>
        </p:nvSpPr>
        <p:spPr>
          <a:xfrm>
            <a:off x="9253267" y="2877112"/>
            <a:ext cx="1196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여기까지 </a:t>
            </a:r>
            <a:r>
              <a:rPr lang="ko-KR" altLang="en-US" dirty="0" err="1"/>
              <a:t>움직일게요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0BBD440-B017-B7E1-BEE7-20F18A8A0993}"/>
              </a:ext>
            </a:extLst>
          </p:cNvPr>
          <p:cNvSpPr/>
          <p:nvPr/>
        </p:nvSpPr>
        <p:spPr>
          <a:xfrm>
            <a:off x="3513826" y="3048000"/>
            <a:ext cx="741872" cy="4370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EC620CD-4097-A0D8-E030-1C437E95B84D}"/>
              </a:ext>
            </a:extLst>
          </p:cNvPr>
          <p:cNvSpPr/>
          <p:nvPr/>
        </p:nvSpPr>
        <p:spPr>
          <a:xfrm>
            <a:off x="6941389" y="2990491"/>
            <a:ext cx="872639" cy="5315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255DD93-3A88-6D22-C3BF-D4334A122C41}"/>
              </a:ext>
            </a:extLst>
          </p:cNvPr>
          <p:cNvCxnSpPr/>
          <p:nvPr/>
        </p:nvCxnSpPr>
        <p:spPr>
          <a:xfrm>
            <a:off x="8793192" y="3400332"/>
            <a:ext cx="891397" cy="337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276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846</Words>
  <Application>Microsoft Office PowerPoint</Application>
  <PresentationFormat>사용자 지정</PresentationFormat>
  <Paragraphs>87</Paragraphs>
  <Slides>25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Adobe Clean Han</vt:lpstr>
      <vt:lpstr>Arial</vt:lpstr>
      <vt:lpstr>Calibri</vt:lpstr>
      <vt:lpstr>Lucida Sans Unicode</vt:lpstr>
      <vt:lpstr>Trebuchet MS</vt:lpstr>
      <vt:lpstr>Office Theme</vt:lpstr>
      <vt:lpstr>자바 스크립트와 블록체인 기반 얏지게임 만들기(1.1버전)</vt:lpstr>
      <vt:lpstr>역할 배분</vt:lpstr>
      <vt:lpstr>.</vt:lpstr>
      <vt:lpstr>ERC20토큰 발행(개별 아이템은 컨트랙트에 저장)</vt:lpstr>
      <vt:lpstr>프로젝트 진행</vt:lpstr>
      <vt:lpstr>회원가입, 로그인 홈페이지 </vt:lpstr>
      <vt:lpstr>Node.js 연동, MongoDB 연동</vt:lpstr>
      <vt:lpstr>3D 홈페이지 화면 생성</vt:lpstr>
      <vt:lpstr>홈페이지 생성 과정</vt:lpstr>
      <vt:lpstr>메타마스크 계정 연동, 토큰 획득 자동화</vt:lpstr>
      <vt:lpstr>아이템 구매(보안)</vt:lpstr>
      <vt:lpstr>주사위 만들기 1</vt:lpstr>
      <vt:lpstr>주사위 만들기 2(둥근 정육면체 만들기)</vt:lpstr>
      <vt:lpstr>주사위 만들기 3(주사위 눈금만들기)</vt:lpstr>
      <vt:lpstr>맵디자인 제작&amp;적용</vt:lpstr>
      <vt:lpstr>주사위 윗면 인식</vt:lpstr>
      <vt:lpstr>Scoreboard 연동 </vt:lpstr>
      <vt:lpstr>게임 끝</vt:lpstr>
      <vt:lpstr>주요 솔리디티 함수 소개 </vt:lpstr>
      <vt:lpstr>NFT 민팅 홈페이지와 기능</vt:lpstr>
      <vt:lpstr>발행한 NFT 불러오기 </vt:lpstr>
      <vt:lpstr>판매 등록한 NFT 구매하기</vt:lpstr>
      <vt:lpstr>아쉬운 점😞 </vt:lpstr>
      <vt:lpstr>.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 스크립트와 블록체인 기반 얏지게임 만들기</dc:title>
  <dc:creator>eo n</dc:creator>
  <cp:lastModifiedBy>eo n</cp:lastModifiedBy>
  <cp:revision>38</cp:revision>
  <dcterms:created xsi:type="dcterms:W3CDTF">2025-02-12T01:13:00Z</dcterms:created>
  <dcterms:modified xsi:type="dcterms:W3CDTF">2025-03-06T08:53:58Z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2025-02-12T00:00:00Z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2025-02-12T00:00:00Z</vt:filetime>
  </property>
  <property fmtid="{D5CDD505-2E9C-101B-9397-08002B2CF9AE}" pid="5" name="Producer">
    <vt:lpwstr>GPL Ghostscript 10.02.0</vt:lpwstr>
  </property>
</Properties>
</file>